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15.jpeg" ContentType="image/jpeg"/>
  <Override PartName="/ppt/media/image4.gif" ContentType="image/gif"/>
  <Override PartName="/ppt/media/image2.png" ContentType="image/png"/>
  <Override PartName="/ppt/media/image3.png" ContentType="image/png"/>
  <Override PartName="/ppt/media/image6.gif" ContentType="image/gif"/>
  <Override PartName="/ppt/media/image5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jpeg" ContentType="image/jpeg"/>
  <Override PartName="/ppt/media/image13.png" ContentType="image/png"/>
  <Override PartName="/ppt/media/image14.png" ContentType="image/png"/>
  <Override PartName="/ppt/media/image16.png" ContentType="image/png"/>
  <Override PartName="/ppt/media/image17.png" ContentType="image/png"/>
  <Override PartName="/ppt/media/image18.jpeg" ContentType="image/jpeg"/>
  <Override PartName="/ppt/media/image19.jpeg" ContentType="image/jpeg"/>
  <Override PartName="/ppt/media/image20.png" ContentType="image/png"/>
  <Override PartName="/ppt/media/image21.png" ContentType="image/png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311760" y="593280"/>
            <a:ext cx="8519400" cy="353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311760" y="593280"/>
            <a:ext cx="8519400" cy="353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311760" y="593280"/>
            <a:ext cx="8519400" cy="353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1;p13"/>
          <p:cNvSpPr/>
          <p:nvPr/>
        </p:nvSpPr>
        <p:spPr>
          <a:xfrm>
            <a:off x="616680" y="2165040"/>
            <a:ext cx="3747960" cy="7920"/>
          </a:xfrm>
          <a:prstGeom prst="rect">
            <a:avLst/>
          </a:prstGeom>
          <a:solidFill>
            <a:srgbClr val="ffab40"/>
          </a:solidFill>
          <a:ln w="0">
            <a:noFill/>
          </a:ln>
          <a:effectLst>
            <a:outerShdw dist="12960" dir="5400000" blurRad="12600" rotWithShape="0">
              <a:srgbClr val="000000">
                <a:alpha val="7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19400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://www.dvacitka.skauting.cz/" TargetMode="Externa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gif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gif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62;p14" descr=""/>
          <p:cNvPicPr/>
          <p:nvPr/>
        </p:nvPicPr>
        <p:blipFill>
          <a:blip r:embed="rId1"/>
          <a:srcRect l="0" t="729" r="0" b="-729"/>
          <a:stretch/>
        </p:blipFill>
        <p:spPr>
          <a:xfrm>
            <a:off x="1143000" y="50040"/>
            <a:ext cx="6856920" cy="6856920"/>
          </a:xfrm>
          <a:prstGeom prst="rect">
            <a:avLst/>
          </a:prstGeom>
          <a:ln w="0">
            <a:noFill/>
          </a:ln>
        </p:spPr>
      </p:pic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2555640" y="1917000"/>
            <a:ext cx="6140160" cy="862920"/>
          </a:xfrm>
          <a:prstGeom prst="rect">
            <a:avLst/>
          </a:prstGeom>
          <a:noFill/>
          <a:ln w="0">
            <a:noFill/>
          </a:ln>
        </p:spPr>
        <p:txBody>
          <a:bodyPr lIns="45720" rIns="228600" tIns="0" bIns="0"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4320" spc="-1" strike="noStrike">
                <a:solidFill>
                  <a:srgbClr val="ffab40"/>
                </a:solidFill>
                <a:latin typeface="Cambria"/>
                <a:ea typeface="Cambria"/>
              </a:rPr>
              <a:t>Prezentace skautingu a 20. oddílu Ginkgo</a:t>
            </a:r>
            <a:br/>
            <a:endParaRPr b="0" lang="cs-CZ" sz="4320" spc="-1" strike="noStrike">
              <a:latin typeface="Arial"/>
            </a:endParaRPr>
          </a:p>
        </p:txBody>
      </p:sp>
      <p:sp>
        <p:nvSpPr>
          <p:cNvPr id="117" name=""/>
          <p:cNvSpPr/>
          <p:nvPr/>
        </p:nvSpPr>
        <p:spPr>
          <a:xfrm>
            <a:off x="540000" y="5040000"/>
            <a:ext cx="8099280" cy="12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br/>
            <a:r>
              <a:rPr b="0" lang="en-GB" sz="2800" spc="-1" strike="noStrike">
                <a:solidFill>
                  <a:srgbClr val="000000"/>
                </a:solidFill>
                <a:latin typeface="Cambria"/>
                <a:ea typeface="Cambria"/>
              </a:rPr>
              <a:t>Čaj o čtvrté - informační schůzka pro rodiče nováčků</a:t>
            </a:r>
            <a:endParaRPr b="0" lang="cs-CZ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/>
          </p:nvPr>
        </p:nvSpPr>
        <p:spPr>
          <a:xfrm>
            <a:off x="457200" y="1535040"/>
            <a:ext cx="800928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IDEA VLČAT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2205000"/>
            <a:ext cx="8434080" cy="4247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Slib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Zákon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Heslo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Denní příkaz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Nová idea vlčat a světlušek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51" name="Google Shape;139;p23"/>
          <p:cNvSpPr/>
          <p:nvPr/>
        </p:nvSpPr>
        <p:spPr>
          <a:xfrm>
            <a:off x="609480" y="4042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Skauting</a:t>
            </a:r>
            <a:endParaRPr b="0" lang="cs-CZ" sz="200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4680000" y="900000"/>
            <a:ext cx="4060440" cy="57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Praktické informace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457200" y="1535040"/>
            <a:ext cx="403920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STRÁNKY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457200" y="2356200"/>
            <a:ext cx="7822080" cy="394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988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 u="sng">
                <a:solidFill>
                  <a:srgbClr val="0097a7"/>
                </a:solidFill>
                <a:uFillTx/>
                <a:latin typeface="Cambria"/>
                <a:ea typeface="Cambria"/>
                <a:hlinkClick r:id="rId1"/>
              </a:rPr>
              <a:t>www.dvacitka.skauting.cz</a:t>
            </a:r>
            <a:endParaRPr b="0" lang="cs-CZ" sz="2200" spc="-1" strike="noStrike">
              <a:latin typeface="Arial"/>
            </a:endParaRPr>
          </a:p>
          <a:p>
            <a:pPr marL="291960" indent="-29988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Aktuální akce, aktuality</a:t>
            </a:r>
            <a:endParaRPr b="0" lang="cs-CZ" sz="2200" spc="-1" strike="noStrike">
              <a:latin typeface="Arial"/>
            </a:endParaRPr>
          </a:p>
          <a:p>
            <a:pPr marL="291960" indent="-29988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Plán akcí</a:t>
            </a:r>
            <a:endParaRPr b="0" lang="cs-CZ" sz="2200" spc="-1" strike="noStrike">
              <a:latin typeface="Arial"/>
            </a:endParaRPr>
          </a:p>
          <a:p>
            <a:pPr marL="291960" indent="-29988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Schůzky</a:t>
            </a:r>
            <a:endParaRPr b="0" lang="cs-CZ" sz="2200" spc="-1" strike="noStrike">
              <a:latin typeface="Arial"/>
            </a:endParaRPr>
          </a:p>
          <a:p>
            <a:pPr marL="291960" indent="-29988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Kontakty</a:t>
            </a:r>
            <a:endParaRPr b="0" lang="cs-CZ" sz="2200" spc="-1" strike="noStrike">
              <a:latin typeface="Arial"/>
            </a:endParaRPr>
          </a:p>
          <a:p>
            <a:pPr marL="291960" indent="-29988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Fotogalerie</a:t>
            </a:r>
            <a:endParaRPr b="0" lang="cs-CZ" sz="2200" spc="-1" strike="noStrike">
              <a:latin typeface="Arial"/>
            </a:endParaRPr>
          </a:p>
          <a:p>
            <a:pPr marL="291960" indent="-29988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...</a:t>
            </a:r>
            <a:endParaRPr b="0" lang="cs-CZ" sz="2200" spc="-1" strike="noStrike"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3242520" y="4140000"/>
            <a:ext cx="5756760" cy="251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Praktické informace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457200" y="1535040"/>
            <a:ext cx="403920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SCHŮZKY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59" name="Google Shape;156;p 1"/>
          <p:cNvSpPr/>
          <p:nvPr/>
        </p:nvSpPr>
        <p:spPr>
          <a:xfrm>
            <a:off x="606240" y="2609280"/>
            <a:ext cx="3533040" cy="351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91960" indent="-29988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Zahájení, ukončení</a:t>
            </a:r>
            <a:endParaRPr b="0" lang="cs-CZ" sz="1800" spc="-1" strike="noStrike">
              <a:latin typeface="Arial"/>
            </a:endParaRPr>
          </a:p>
          <a:p>
            <a:pPr marL="291960" indent="-299880">
              <a:lnSpc>
                <a:spcPct val="150000"/>
              </a:lnSpc>
              <a:spcBef>
                <a:spcPts val="1599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Pohybové hry na hřišti</a:t>
            </a:r>
            <a:endParaRPr b="0" lang="cs-CZ" sz="1800" spc="-1" strike="noStrike">
              <a:latin typeface="Arial"/>
            </a:endParaRPr>
          </a:p>
          <a:p>
            <a:pPr marL="291960" indent="-299880">
              <a:lnSpc>
                <a:spcPct val="150000"/>
              </a:lnSpc>
              <a:spcBef>
                <a:spcPts val="1599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Klidné hry v klubovně</a:t>
            </a:r>
            <a:endParaRPr b="0" lang="cs-CZ" sz="1800" spc="-1" strike="noStrike">
              <a:latin typeface="Arial"/>
            </a:endParaRPr>
          </a:p>
          <a:p>
            <a:pPr marL="291960" indent="-299880">
              <a:lnSpc>
                <a:spcPct val="150000"/>
              </a:lnSpc>
              <a:spcBef>
                <a:spcPts val="1599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Výchovný / vzdělávací program (např. příprava na ZVaS)</a:t>
            </a:r>
            <a:endParaRPr b="0" lang="cs-CZ" sz="1800" spc="-1" strike="noStrike">
              <a:latin typeface="Arial"/>
            </a:endParaRPr>
          </a:p>
          <a:p>
            <a:pPr marL="291960" indent="-299880">
              <a:lnSpc>
                <a:spcPct val="150000"/>
              </a:lnSpc>
              <a:spcBef>
                <a:spcPts val="1599"/>
              </a:spcBef>
              <a:spcAft>
                <a:spcPts val="1599"/>
              </a:spcAft>
              <a:buClr>
                <a:srgbClr val="ffab40"/>
              </a:buClr>
              <a:buFont typeface="Noto Sans Symbols"/>
              <a:buChar char="⦿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Plnění stezek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4140000" y="2590560"/>
            <a:ext cx="4915080" cy="2988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Praktické informace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457200" y="2362320"/>
            <a:ext cx="7282080" cy="394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196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Nováčkovská/stezka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Tužka a papír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150000"/>
              </a:lnSpc>
              <a:spcAft>
                <a:spcPts val="1599"/>
              </a:spcAft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Svačina, pití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Šátek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15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(Přezůvky)</a:t>
            </a:r>
            <a:endParaRPr b="0" lang="cs-CZ" sz="2400" spc="-1" strike="noStrike">
              <a:latin typeface="Arial"/>
            </a:endParaRPr>
          </a:p>
        </p:txBody>
      </p:sp>
      <p:pic>
        <p:nvPicPr>
          <p:cNvPr id="163" name="Google Shape;164;p26" descr=""/>
          <p:cNvPicPr/>
          <p:nvPr/>
        </p:nvPicPr>
        <p:blipFill>
          <a:blip r:embed="rId1"/>
          <a:stretch/>
        </p:blipFill>
        <p:spPr>
          <a:xfrm>
            <a:off x="3996000" y="2853000"/>
            <a:ext cx="4138920" cy="3103920"/>
          </a:xfrm>
          <a:prstGeom prst="rect">
            <a:avLst/>
          </a:prstGeom>
          <a:ln w="0">
            <a:noFill/>
          </a:ln>
        </p:spPr>
      </p:pic>
      <p:sp>
        <p:nvSpPr>
          <p:cNvPr id="164" name="Google Shape;154;p 2"/>
          <p:cNvSpPr/>
          <p:nvPr/>
        </p:nvSpPr>
        <p:spPr>
          <a:xfrm>
            <a:off x="457200" y="1535040"/>
            <a:ext cx="4039200" cy="6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VĚCI NA SCHŮZKU</a:t>
            </a:r>
            <a:endParaRPr b="0" lang="cs-CZ" sz="3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Praktické informace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457200" y="2362320"/>
            <a:ext cx="7282080" cy="394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Jídlo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Pití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Věci na schůzku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Vhodné oblečení a boty, pláštěnka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Peníze - cca 50 Kč - cesta, materiál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Příp. další věci podle informací k výpravě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167" name="Google Shape;154;p 1"/>
          <p:cNvSpPr/>
          <p:nvPr/>
        </p:nvSpPr>
        <p:spPr>
          <a:xfrm>
            <a:off x="457200" y="1535040"/>
            <a:ext cx="5122800" cy="6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600" spc="-1" strike="noStrike">
                <a:solidFill>
                  <a:srgbClr val="000000"/>
                </a:solidFill>
                <a:latin typeface="Cambria"/>
                <a:ea typeface="Cambria"/>
              </a:rPr>
              <a:t>JEDNODENNÍ VÝPRAVY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168" name="Google Shape;172;p 1" descr=""/>
          <p:cNvPicPr/>
          <p:nvPr/>
        </p:nvPicPr>
        <p:blipFill>
          <a:blip r:embed="rId1"/>
          <a:stretch/>
        </p:blipFill>
        <p:spPr>
          <a:xfrm>
            <a:off x="5249520" y="2211480"/>
            <a:ext cx="3771720" cy="282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Praktické informace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457200" y="2362320"/>
            <a:ext cx="7282080" cy="394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Jídlo na pátek a buchty na sobotní ráno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Spacák a karimatka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Oblečení (podle počasí), přezůvky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Věci osobní hygieny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Baterka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Ešus, hrneček a lžíce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Peníze - cca 350 Kč (cca 100 Kč za cestu, 60 Kč/noc za ubytování, 70Kč/den za jídlo, materiál, …)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Příp. další věci podle informací k výpravě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 u="sng">
                <a:solidFill>
                  <a:srgbClr val="000000"/>
                </a:solidFill>
                <a:uFillTx/>
                <a:latin typeface="Cambria"/>
                <a:ea typeface="Cambria"/>
              </a:rPr>
              <a:t>Vše do jednoho batohu!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115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 u="sng">
                <a:solidFill>
                  <a:srgbClr val="000000"/>
                </a:solidFill>
                <a:uFillTx/>
                <a:latin typeface="Cambria"/>
                <a:ea typeface="Cambria"/>
              </a:rPr>
              <a:t>Vše podepsané!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171" name="Google Shape;154;p 3"/>
          <p:cNvSpPr/>
          <p:nvPr/>
        </p:nvSpPr>
        <p:spPr>
          <a:xfrm>
            <a:off x="457200" y="1535040"/>
            <a:ext cx="5122800" cy="6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600" spc="-1" strike="noStrike">
                <a:solidFill>
                  <a:srgbClr val="000000"/>
                </a:solidFill>
                <a:latin typeface="Cambria"/>
                <a:ea typeface="Cambria"/>
              </a:rPr>
              <a:t>VÍCEDENNÍ VÝPRAVY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172" name="Google Shape;180;p 1" descr=""/>
          <p:cNvPicPr/>
          <p:nvPr/>
        </p:nvPicPr>
        <p:blipFill>
          <a:blip r:embed="rId1"/>
          <a:stretch/>
        </p:blipFill>
        <p:spPr>
          <a:xfrm>
            <a:off x="5637600" y="742320"/>
            <a:ext cx="3362400" cy="267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/>
          </p:nvPr>
        </p:nvSpPr>
        <p:spPr>
          <a:xfrm>
            <a:off x="457200" y="1535040"/>
            <a:ext cx="403920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TÁBOR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7200" y="2362320"/>
            <a:ext cx="8362080" cy="394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2 týdny (možnost přijet jen na týden)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Konec července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spcAft>
                <a:spcPts val="1599"/>
              </a:spcAft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Val (u Veselí nad Lužnicí)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Praktické informace</a:t>
            </a:r>
            <a:endParaRPr b="0" lang="cs-CZ" sz="2000" spc="-1" strike="noStrike">
              <a:latin typeface="Arial"/>
            </a:endParaRPr>
          </a:p>
        </p:txBody>
      </p:sp>
      <p:pic>
        <p:nvPicPr>
          <p:cNvPr id="176" name="Google Shape;188;p29" descr="C:\Users\MK\Desktop\P7030040.jpg"/>
          <p:cNvPicPr/>
          <p:nvPr/>
        </p:nvPicPr>
        <p:blipFill>
          <a:blip r:embed="rId1"/>
          <a:stretch/>
        </p:blipFill>
        <p:spPr>
          <a:xfrm>
            <a:off x="4693320" y="762840"/>
            <a:ext cx="3793680" cy="2836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/>
          </p:nvPr>
        </p:nvSpPr>
        <p:spPr>
          <a:xfrm>
            <a:off x="457200" y="1535040"/>
            <a:ext cx="403920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CHYSTANÉ AKCE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57200" y="5397120"/>
            <a:ext cx="8362080" cy="108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457200" indent="-34308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+ výprava s rodiči / rodičovská výprava + ...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Praktické informace</a:t>
            </a:r>
            <a:endParaRPr b="0" lang="cs-CZ" sz="2000" spc="-1" strike="noStrike">
              <a:latin typeface="Arial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5513760" y="376560"/>
            <a:ext cx="3485520" cy="2322720"/>
          </a:xfrm>
          <a:prstGeom prst="rect">
            <a:avLst/>
          </a:prstGeom>
          <a:ln w="0">
            <a:noFill/>
          </a:ln>
        </p:spPr>
      </p:pic>
      <p:pic>
        <p:nvPicPr>
          <p:cNvPr id="181" name="" descr=""/>
          <p:cNvPicPr/>
          <p:nvPr/>
        </p:nvPicPr>
        <p:blipFill>
          <a:blip r:embed="rId2"/>
          <a:stretch/>
        </p:blipFill>
        <p:spPr>
          <a:xfrm>
            <a:off x="540000" y="2340000"/>
            <a:ext cx="4914720" cy="358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/>
          </p:nvPr>
        </p:nvSpPr>
        <p:spPr>
          <a:xfrm>
            <a:off x="457200" y="1535040"/>
            <a:ext cx="663408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REGISTRACE, PŘIHLÁŠKY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4582440" y="2565000"/>
            <a:ext cx="4041720" cy="394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Junák</a:t>
            </a:r>
            <a:endParaRPr b="0" lang="cs-CZ" sz="2400" spc="-1" strike="noStrike">
              <a:latin typeface="Arial"/>
            </a:endParaRPr>
          </a:p>
          <a:p>
            <a:pPr lvl="1" marL="640080" indent="-228600">
              <a:lnSpc>
                <a:spcPct val="200000"/>
              </a:lnSpc>
              <a:spcBef>
                <a:spcPts val="400"/>
              </a:spcBef>
              <a:buClr>
                <a:srgbClr val="212121"/>
              </a:buClr>
              <a:buFont typeface="Cambria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Prosinec</a:t>
            </a:r>
            <a:endParaRPr b="0" lang="cs-CZ" sz="2000" spc="-1" strike="noStrike">
              <a:latin typeface="Arial"/>
            </a:endParaRPr>
          </a:p>
          <a:p>
            <a:pPr lvl="1" marL="640080" indent="-228600">
              <a:lnSpc>
                <a:spcPct val="200000"/>
              </a:lnSpc>
              <a:spcBef>
                <a:spcPts val="400"/>
              </a:spcBef>
              <a:buClr>
                <a:srgbClr val="212121"/>
              </a:buClr>
              <a:buFont typeface="Cambria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Dostáváme:</a:t>
            </a:r>
            <a:endParaRPr b="0" lang="cs-CZ" sz="2000" spc="-1" strike="noStrike">
              <a:latin typeface="Arial"/>
            </a:endParaRPr>
          </a:p>
          <a:p>
            <a:pPr lvl="3" marL="1005840" indent="-182880">
              <a:lnSpc>
                <a:spcPct val="200000"/>
              </a:lnSpc>
              <a:spcBef>
                <a:spcPts val="400"/>
              </a:spcBef>
              <a:buClr>
                <a:srgbClr val="78909c"/>
              </a:buClr>
              <a:buFont typeface="Noto Sans Symbols"/>
              <a:buChar char="⚫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Pojištění</a:t>
            </a:r>
            <a:endParaRPr b="0" lang="cs-CZ" sz="1800" spc="-1" strike="noStrike">
              <a:latin typeface="Arial"/>
            </a:endParaRPr>
          </a:p>
          <a:p>
            <a:pPr lvl="3" marL="1005840" indent="-182880">
              <a:lnSpc>
                <a:spcPct val="200000"/>
              </a:lnSpc>
              <a:spcBef>
                <a:spcPts val="400"/>
              </a:spcBef>
              <a:buClr>
                <a:srgbClr val="78909c"/>
              </a:buClr>
              <a:buFont typeface="Noto Sans Symbols"/>
              <a:buChar char="⚫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Časopis</a:t>
            </a:r>
            <a:endParaRPr b="0" lang="cs-CZ" sz="1800" spc="-1" strike="noStrike">
              <a:latin typeface="Arial"/>
            </a:endParaRPr>
          </a:p>
          <a:p>
            <a:pPr lvl="3" marL="1005840" indent="-182880">
              <a:lnSpc>
                <a:spcPct val="200000"/>
              </a:lnSpc>
              <a:spcBef>
                <a:spcPts val="400"/>
              </a:spcBef>
              <a:buClr>
                <a:srgbClr val="78909c"/>
              </a:buClr>
              <a:buFont typeface="Noto Sans Symbols"/>
              <a:buChar char="⚫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Dotace na vybavení apod.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84" name="Google Shape;202;p31"/>
          <p:cNvSpPr/>
          <p:nvPr/>
        </p:nvSpPr>
        <p:spPr>
          <a:xfrm>
            <a:off x="539640" y="2565000"/>
            <a:ext cx="4041720" cy="338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Dům dětí a mládeže ČB</a:t>
            </a:r>
            <a:endParaRPr b="0" lang="cs-CZ" sz="2400" spc="-1" strike="noStrike">
              <a:latin typeface="Arial"/>
            </a:endParaRPr>
          </a:p>
          <a:p>
            <a:pPr lvl="1" marL="640080" indent="-228600">
              <a:lnSpc>
                <a:spcPct val="200000"/>
              </a:lnSpc>
              <a:buClr>
                <a:srgbClr val="212121"/>
              </a:buClr>
              <a:buFont typeface="Cambria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Začátek roku</a:t>
            </a:r>
            <a:endParaRPr b="0" lang="cs-CZ" sz="2000" spc="-1" strike="noStrike">
              <a:latin typeface="Arial"/>
            </a:endParaRPr>
          </a:p>
          <a:p>
            <a:pPr lvl="1" marL="640080" indent="-228600">
              <a:lnSpc>
                <a:spcPct val="200000"/>
              </a:lnSpc>
              <a:buClr>
                <a:srgbClr val="212121"/>
              </a:buClr>
              <a:buFont typeface="Cambria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1100Kč</a:t>
            </a:r>
            <a:endParaRPr b="0" lang="cs-CZ" sz="2000" spc="-1" strike="noStrike">
              <a:latin typeface="Arial"/>
            </a:endParaRPr>
          </a:p>
          <a:p>
            <a:pPr lvl="1" marL="640080" indent="-228600">
              <a:lnSpc>
                <a:spcPct val="200000"/>
              </a:lnSpc>
              <a:buClr>
                <a:srgbClr val="212121"/>
              </a:buClr>
              <a:buFont typeface="Cambria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Dostáváme:</a:t>
            </a:r>
            <a:endParaRPr b="0" lang="cs-CZ" sz="2000" spc="-1" strike="noStrike">
              <a:latin typeface="Arial"/>
            </a:endParaRPr>
          </a:p>
          <a:p>
            <a:pPr lvl="3" marL="1005840" indent="-182880">
              <a:lnSpc>
                <a:spcPct val="200000"/>
              </a:lnSpc>
              <a:buClr>
                <a:srgbClr val="78909c"/>
              </a:buClr>
              <a:buFont typeface="Noto Sans Symbols"/>
              <a:buChar char="⚫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Klubovnu</a:t>
            </a:r>
            <a:endParaRPr b="0" lang="cs-CZ" sz="1800" spc="-1" strike="noStrike">
              <a:latin typeface="Arial"/>
            </a:endParaRPr>
          </a:p>
          <a:p>
            <a:pPr lvl="3" marL="1005840" indent="-182880">
              <a:lnSpc>
                <a:spcPct val="200000"/>
              </a:lnSpc>
              <a:buClr>
                <a:srgbClr val="78909c"/>
              </a:buClr>
              <a:buFont typeface="Noto Sans Symbols"/>
              <a:buChar char="⚫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Pojištění</a:t>
            </a:r>
            <a:endParaRPr b="0" lang="cs-CZ" sz="1800" spc="-1" strike="noStrike">
              <a:latin typeface="Arial"/>
            </a:endParaRPr>
          </a:p>
          <a:p>
            <a:pPr marL="822960" indent="-77760">
              <a:lnSpc>
                <a:spcPct val="15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Praktické informace</a:t>
            </a:r>
            <a:endParaRPr b="0" lang="cs-CZ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/>
          </p:nvPr>
        </p:nvSpPr>
        <p:spPr>
          <a:xfrm>
            <a:off x="457200" y="1535040"/>
            <a:ext cx="458244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ZÁKLADNÍ VYBAVENÍ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7200" y="2362320"/>
            <a:ext cx="8146080" cy="394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Batoh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Spacák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Karimatka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Ešus apod.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Kvalitní boty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Možnost půjčení vybavení / sociálních slev apod.</a:t>
            </a:r>
            <a:endParaRPr b="0" lang="cs-CZ" sz="2400" spc="-1" strike="noStrike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Praktické informace</a:t>
            </a:r>
            <a:endParaRPr b="0" lang="cs-CZ" sz="200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4919400" y="720000"/>
            <a:ext cx="4079880" cy="30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Úvod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457200" y="1535040"/>
            <a:ext cx="403920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PROGRAM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457200" y="2277000"/>
            <a:ext cx="8002080" cy="3599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Představení vedoucích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Popis oddílu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Prezentace Junáka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spcAft>
                <a:spcPts val="1599"/>
              </a:spcAft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Sdělení praktických informací o oddílu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spcAft>
                <a:spcPts val="1599"/>
              </a:spcAft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Prostor na rozhovor, zpětnou vazbu, …</a:t>
            </a:r>
            <a:endParaRPr b="0" lang="cs-CZ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/>
          </p:nvPr>
        </p:nvSpPr>
        <p:spPr>
          <a:xfrm>
            <a:off x="457200" y="1535040"/>
            <a:ext cx="403920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KROJ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457200" y="2362320"/>
            <a:ext cx="8146080" cy="394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Není nutné hned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cca 600Kč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Oddíl může zprostředkovat koupi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možno odkoupit použitý (bazar)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spcAft>
                <a:spcPts val="1599"/>
              </a:spcAft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Nášivky apod. lze koupit u nás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spcAft>
                <a:spcPts val="1599"/>
              </a:spcAft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Šátek nekupujte, kluci ho od nás dostávají za splnění nováčkovské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Praktické informace</a:t>
            </a:r>
            <a:endParaRPr b="0" lang="cs-CZ" sz="2000" spc="-1" strike="noStrike">
              <a:latin typeface="Arial"/>
            </a:endParaRPr>
          </a:p>
        </p:txBody>
      </p:sp>
      <p:pic>
        <p:nvPicPr>
          <p:cNvPr id="193" name="Google Shape;211;p 1" descr="C:\Users\MK\Desktop\Vlčácký kroj.JPG"/>
          <p:cNvPicPr/>
          <p:nvPr/>
        </p:nvPicPr>
        <p:blipFill>
          <a:blip r:embed="rId1"/>
          <a:stretch/>
        </p:blipFill>
        <p:spPr>
          <a:xfrm>
            <a:off x="4644000" y="908640"/>
            <a:ext cx="3675600" cy="321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/>
          </p:nvPr>
        </p:nvSpPr>
        <p:spPr>
          <a:xfrm>
            <a:off x="457200" y="1535040"/>
            <a:ext cx="403920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ZÁVĚR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2362320"/>
            <a:ext cx="7831800" cy="394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9880">
              <a:lnSpc>
                <a:spcPct val="3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Omlouvání se, komunikace</a:t>
            </a:r>
            <a:endParaRPr b="0" lang="cs-CZ" sz="1800" spc="-1" strike="noStrike">
              <a:latin typeface="Arial"/>
            </a:endParaRPr>
          </a:p>
          <a:p>
            <a:pPr marL="291960" indent="-299880">
              <a:lnSpc>
                <a:spcPct val="3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Zpětná vazba, možnost osobního setkání</a:t>
            </a:r>
            <a:endParaRPr b="0" lang="cs-CZ" sz="1800" spc="-1" strike="noStrike">
              <a:latin typeface="Arial"/>
            </a:endParaRPr>
          </a:p>
          <a:p>
            <a:pPr marL="291960" indent="-299880">
              <a:lnSpc>
                <a:spcPct val="3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Jsme rádi za dary a pomoc - </a:t>
            </a:r>
            <a:r>
              <a:rPr b="0" lang="en-GB" sz="1800" spc="-1" strike="noStrike">
                <a:solidFill>
                  <a:srgbClr val="000000"/>
                </a:solidFill>
                <a:latin typeface="Cambria"/>
                <a:ea typeface="Cambria"/>
              </a:rPr>
              <a:t>podle vašich možností (např. zdravotnický materiál, kancelářské potřeby, domácí ovoce a zelenina, vyřazený nábytek, pomoc se stavbou tábora, odvoz materiálu apod.)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4447080" y="852120"/>
            <a:ext cx="4564800" cy="256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43520" y="28044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marL="547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>
                <a:solidFill>
                  <a:srgbClr val="000000"/>
                </a:solidFill>
                <a:latin typeface="Cambria"/>
                <a:ea typeface="Cambria"/>
              </a:rPr>
              <a:t>DĚKUJEME ZA POZORNOST!</a:t>
            </a:r>
            <a:endParaRPr b="0" lang="cs-CZ" sz="3600" spc="-1" strike="noStrike">
              <a:latin typeface="Arial"/>
            </a:endParaRPr>
          </a:p>
        </p:txBody>
      </p:sp>
      <p:sp>
        <p:nvSpPr>
          <p:cNvPr id="198" name="Google Shape;224;p 1"/>
          <p:cNvSpPr/>
          <p:nvPr/>
        </p:nvSpPr>
        <p:spPr>
          <a:xfrm>
            <a:off x="2818800" y="5596560"/>
            <a:ext cx="347832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000" spc="-1" strike="noStrike">
                <a:solidFill>
                  <a:srgbClr val="000000"/>
                </a:solidFill>
                <a:latin typeface="Cambria"/>
                <a:ea typeface="Cambria"/>
              </a:rPr>
              <a:t>Máte nějaké otázky?</a:t>
            </a:r>
            <a:endParaRPr b="0" lang="cs-CZ" sz="3000" spc="-1" strike="noStrike">
              <a:latin typeface="Arial"/>
            </a:endParaRPr>
          </a:p>
        </p:txBody>
      </p:sp>
      <p:pic>
        <p:nvPicPr>
          <p:cNvPr id="199" name="Google Shape;225;p 1" descr=""/>
          <p:cNvPicPr/>
          <p:nvPr/>
        </p:nvPicPr>
        <p:blipFill>
          <a:blip r:embed="rId1"/>
          <a:stretch/>
        </p:blipFill>
        <p:spPr>
          <a:xfrm>
            <a:off x="3192480" y="1656720"/>
            <a:ext cx="2730960" cy="386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Vedoucí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457200" y="1535040"/>
            <a:ext cx="5754600" cy="639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PŘEDSTAVENÍ VEDOUCÍCH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457200" y="2277000"/>
            <a:ext cx="8002080" cy="3599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33768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jméno, přezdívka</a:t>
            </a:r>
            <a:endParaRPr b="0" lang="cs-CZ" sz="2400" spc="-1" strike="noStrike">
              <a:latin typeface="Arial"/>
            </a:endParaRPr>
          </a:p>
          <a:p>
            <a:pPr marL="291960" indent="-33768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věk</a:t>
            </a:r>
            <a:endParaRPr b="0" lang="cs-CZ" sz="2400" spc="-1" strike="noStrike">
              <a:latin typeface="Arial"/>
            </a:endParaRPr>
          </a:p>
          <a:p>
            <a:pPr marL="291960" indent="-33768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škola, příp. zaměstnání</a:t>
            </a:r>
            <a:endParaRPr b="0" lang="cs-CZ" sz="2400" spc="-1" strike="noStrike">
              <a:latin typeface="Arial"/>
            </a:endParaRPr>
          </a:p>
          <a:p>
            <a:pPr marL="291960" indent="-33768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funkce v oddíle</a:t>
            </a:r>
            <a:endParaRPr b="0" lang="cs-CZ" sz="2400" spc="-1" strike="noStrike">
              <a:latin typeface="Arial"/>
            </a:endParaRPr>
          </a:p>
          <a:p>
            <a:pPr marL="291960" indent="-33768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kvalifikace</a:t>
            </a:r>
            <a:endParaRPr b="0" lang="cs-CZ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Oddíl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457200" y="1535040"/>
            <a:ext cx="677808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ZÁKLADNÍ INFORMACE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457200" y="2421000"/>
            <a:ext cx="8146080" cy="3383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Chlapecký oddíl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Oddíl s rozšířenou duchovní výchovou</a:t>
            </a:r>
            <a:endParaRPr b="0" lang="cs-CZ" sz="24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Jeden z největších oddílů v republice (115 registrovaných členů)</a:t>
            </a:r>
            <a:endParaRPr b="0" lang="cs-CZ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Oddíl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457200" y="1535040"/>
            <a:ext cx="598608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SLOŽENÍ ODDÍLU</a:t>
            </a:r>
            <a:endParaRPr b="0" lang="cs-CZ" sz="3500" spc="-1" strike="noStrike"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4446360" y="1535040"/>
            <a:ext cx="4552920" cy="476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97;p18" descr=""/>
          <p:cNvPicPr/>
          <p:nvPr/>
        </p:nvPicPr>
        <p:blipFill>
          <a:blip r:embed="rId1"/>
          <a:stretch/>
        </p:blipFill>
        <p:spPr>
          <a:xfrm>
            <a:off x="6711480" y="4693320"/>
            <a:ext cx="2275560" cy="2008800"/>
          </a:xfrm>
          <a:prstGeom prst="rect">
            <a:avLst/>
          </a:prstGeom>
          <a:ln w="0">
            <a:noFill/>
          </a:ln>
        </p:spPr>
      </p:pic>
      <p:sp>
        <p:nvSpPr>
          <p:cNvPr id="131" name="PlaceHolder 1"/>
          <p:cNvSpPr>
            <a:spLocks noGrp="1"/>
          </p:cNvSpPr>
          <p:nvPr>
            <p:ph/>
          </p:nvPr>
        </p:nvSpPr>
        <p:spPr>
          <a:xfrm>
            <a:off x="457200" y="1535040"/>
            <a:ext cx="403920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ČLENSTVÍ V...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67640" y="2421000"/>
            <a:ext cx="8074080" cy="388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WOSM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Junák – Český skaut, z. s.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Jihočeský kraj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Středisko Walden České Budějovice</a:t>
            </a:r>
            <a:endParaRPr b="0" lang="cs-CZ" sz="2200" spc="-1" strike="noStrike">
              <a:latin typeface="Arial"/>
            </a:endParaRPr>
          </a:p>
          <a:p>
            <a:pPr marL="291960" indent="-291960">
              <a:lnSpc>
                <a:spcPct val="200000"/>
              </a:lnSpc>
              <a:spcAft>
                <a:spcPts val="1599"/>
              </a:spcAft>
              <a:buClr>
                <a:srgbClr val="ffab40"/>
              </a:buClr>
              <a:buFont typeface="Noto Sans Symbols"/>
              <a:buChar char="⦿"/>
            </a:pPr>
            <a:r>
              <a:rPr b="0" lang="en-GB" sz="2200" spc="-1" strike="noStrike">
                <a:solidFill>
                  <a:srgbClr val="000000"/>
                </a:solidFill>
                <a:latin typeface="Cambria"/>
                <a:ea typeface="Cambria"/>
              </a:rPr>
              <a:t>Dům dětí a mládeže České Budějovice</a:t>
            </a:r>
            <a:endParaRPr b="0" lang="cs-CZ" sz="22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Oddíl</a:t>
            </a:r>
            <a:endParaRPr b="0" lang="cs-CZ" sz="2000" spc="-1" strike="noStrike">
              <a:latin typeface="Arial"/>
            </a:endParaRPr>
          </a:p>
        </p:txBody>
      </p:sp>
      <p:pic>
        <p:nvPicPr>
          <p:cNvPr id="134" name="Google Shape;101;p 2" descr="C:\Users\MK\Desktop\wosm_4c.gif"/>
          <p:cNvPicPr/>
          <p:nvPr/>
        </p:nvPicPr>
        <p:blipFill>
          <a:blip r:embed="rId2"/>
          <a:stretch/>
        </p:blipFill>
        <p:spPr>
          <a:xfrm>
            <a:off x="7066800" y="1462680"/>
            <a:ext cx="1965240" cy="1965240"/>
          </a:xfrm>
          <a:prstGeom prst="rect">
            <a:avLst/>
          </a:prstGeom>
          <a:ln w="0">
            <a:noFill/>
          </a:ln>
        </p:spPr>
      </p:pic>
      <p:pic>
        <p:nvPicPr>
          <p:cNvPr id="135" name="Google Shape;102;p 2" descr=""/>
          <p:cNvPicPr/>
          <p:nvPr/>
        </p:nvPicPr>
        <p:blipFill>
          <a:blip r:embed="rId3"/>
          <a:stretch/>
        </p:blipFill>
        <p:spPr>
          <a:xfrm>
            <a:off x="5345280" y="3115440"/>
            <a:ext cx="1965240" cy="222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/>
          </p:nvPr>
        </p:nvSpPr>
        <p:spPr>
          <a:xfrm>
            <a:off x="457200" y="1535040"/>
            <a:ext cx="403920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IDEA SKAUTINGU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457200" y="2362320"/>
            <a:ext cx="6490080" cy="394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291960" indent="-291960">
              <a:lnSpc>
                <a:spcPct val="20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400" spc="-1" strike="noStrike">
                <a:solidFill>
                  <a:srgbClr val="000000"/>
                </a:solidFill>
                <a:latin typeface="Cambria"/>
                <a:ea typeface="Cambria"/>
              </a:rPr>
              <a:t>Principy skautingu</a:t>
            </a:r>
            <a:endParaRPr b="0" lang="cs-CZ" sz="2400" spc="-1" strike="noStrike">
              <a:latin typeface="Arial"/>
            </a:endParaRPr>
          </a:p>
          <a:p>
            <a:pPr lvl="1" marL="640080" indent="-228600">
              <a:lnSpc>
                <a:spcPct val="200000"/>
              </a:lnSpc>
              <a:spcBef>
                <a:spcPts val="400"/>
              </a:spcBef>
              <a:buClr>
                <a:srgbClr val="212121"/>
              </a:buClr>
              <a:buFont typeface="Cambria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Povinnost k sobě</a:t>
            </a:r>
            <a:endParaRPr b="0" lang="cs-CZ" sz="2000" spc="-1" strike="noStrike">
              <a:latin typeface="Arial"/>
            </a:endParaRPr>
          </a:p>
          <a:p>
            <a:pPr lvl="1" marL="640080" indent="-228600">
              <a:lnSpc>
                <a:spcPct val="200000"/>
              </a:lnSpc>
              <a:spcBef>
                <a:spcPts val="400"/>
              </a:spcBef>
              <a:buClr>
                <a:srgbClr val="212121"/>
              </a:buClr>
              <a:buFont typeface="Cambria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Povinnost k druhým</a:t>
            </a:r>
            <a:endParaRPr b="0" lang="cs-CZ" sz="2000" spc="-1" strike="noStrike">
              <a:latin typeface="Arial"/>
            </a:endParaRPr>
          </a:p>
          <a:p>
            <a:pPr lvl="1" marL="640080" indent="-228600">
              <a:lnSpc>
                <a:spcPct val="200000"/>
              </a:lnSpc>
              <a:spcBef>
                <a:spcPts val="400"/>
              </a:spcBef>
              <a:spcAft>
                <a:spcPts val="1599"/>
              </a:spcAft>
              <a:buClr>
                <a:srgbClr val="212121"/>
              </a:buClr>
              <a:buFont typeface="Cambria"/>
              <a:buChar char="•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Povinnost k Nejvyšší Pravdě a Lásce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100000"/>
              </a:lnSpc>
              <a:spcBef>
                <a:spcPts val="1417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Slib, zákon, heslo, denní příkaz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Skauting</a:t>
            </a:r>
            <a:endParaRPr b="0" lang="cs-CZ" sz="2000" spc="-1" strike="noStrike">
              <a:latin typeface="Arial"/>
            </a:endParaRPr>
          </a:p>
        </p:txBody>
      </p:sp>
      <p:pic>
        <p:nvPicPr>
          <p:cNvPr id="139" name="Google Shape;132;p22" descr=""/>
          <p:cNvPicPr/>
          <p:nvPr/>
        </p:nvPicPr>
        <p:blipFill>
          <a:blip r:embed="rId1"/>
          <a:stretch/>
        </p:blipFill>
        <p:spPr>
          <a:xfrm>
            <a:off x="5076000" y="692640"/>
            <a:ext cx="2059200" cy="4531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5;p24" descr=""/>
          <p:cNvPicPr/>
          <p:nvPr/>
        </p:nvPicPr>
        <p:blipFill>
          <a:blip r:embed="rId1"/>
          <a:stretch/>
        </p:blipFill>
        <p:spPr>
          <a:xfrm>
            <a:off x="5348880" y="3060000"/>
            <a:ext cx="3650400" cy="3599280"/>
          </a:xfrm>
          <a:prstGeom prst="rect">
            <a:avLst/>
          </a:prstGeom>
          <a:ln w="0">
            <a:noFill/>
          </a:ln>
        </p:spPr>
      </p:pic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Skauting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535040"/>
            <a:ext cx="6922080" cy="639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SKAUTSKÁ VÝCHOVNÁ METODA</a:t>
            </a:r>
            <a:endParaRPr b="0" lang="cs-CZ" sz="3500" spc="-1" strike="noStrike">
              <a:latin typeface="Arial"/>
            </a:endParaRPr>
          </a:p>
        </p:txBody>
      </p:sp>
      <p:sp>
        <p:nvSpPr>
          <p:cNvPr id="143" name="Google Shape;148;p24"/>
          <p:cNvSpPr/>
          <p:nvPr/>
        </p:nvSpPr>
        <p:spPr>
          <a:xfrm>
            <a:off x="621000" y="2660760"/>
            <a:ext cx="6578280" cy="399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457200" indent="-317520">
              <a:lnSpc>
                <a:spcPct val="200000"/>
              </a:lnSpc>
              <a:buClr>
                <a:srgbClr val="000000"/>
              </a:buClr>
              <a:buFont typeface="Arial"/>
              <a:buChar char="+"/>
            </a:pPr>
            <a:r>
              <a:rPr b="0" lang="en-GB" sz="1400" spc="-1" strike="noStrike">
                <a:solidFill>
                  <a:srgbClr val="000000"/>
                </a:solidFill>
                <a:latin typeface="Cambria"/>
                <a:ea typeface="Cambria"/>
              </a:rPr>
              <a:t>   </a:t>
            </a:r>
            <a:endParaRPr b="0" lang="cs-CZ" sz="1400" spc="-1" strike="noStrike">
              <a:latin typeface="Arial"/>
            </a:endParaRPr>
          </a:p>
          <a:p>
            <a:pPr marL="457200" indent="-317520">
              <a:lnSpc>
                <a:spcPct val="200000"/>
              </a:lnSpc>
              <a:buClr>
                <a:srgbClr val="000000"/>
              </a:buClr>
              <a:buFont typeface="Arial"/>
              <a:buChar char="+"/>
            </a:pPr>
            <a:r>
              <a:rPr b="0" lang="en-GB" sz="1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cs-CZ" sz="1400" spc="-1" strike="noStrike">
              <a:latin typeface="Arial"/>
            </a:endParaRPr>
          </a:p>
        </p:txBody>
      </p:sp>
      <p:sp>
        <p:nvSpPr>
          <p:cNvPr id="144" name=""/>
          <p:cNvSpPr/>
          <p:nvPr/>
        </p:nvSpPr>
        <p:spPr>
          <a:xfrm>
            <a:off x="720000" y="2520000"/>
            <a:ext cx="5579280" cy="39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91960" indent="-291960">
              <a:lnSpc>
                <a:spcPct val="100000"/>
              </a:lnSpc>
              <a:spcBef>
                <a:spcPts val="1417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Dospělí průvodci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100000"/>
              </a:lnSpc>
              <a:spcBef>
                <a:spcPts val="1417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Družina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100000"/>
              </a:lnSpc>
              <a:spcBef>
                <a:spcPts val="1417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Příroda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100000"/>
              </a:lnSpc>
              <a:spcBef>
                <a:spcPts val="1417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Program osobního růstu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100000"/>
              </a:lnSpc>
              <a:spcBef>
                <a:spcPts val="1417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Slib a zákon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100000"/>
              </a:lnSpc>
              <a:spcBef>
                <a:spcPts val="1417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Symbolický rámec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100000"/>
              </a:lnSpc>
              <a:spcBef>
                <a:spcPts val="1417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Učení se zkušeností</a:t>
            </a:r>
            <a:endParaRPr b="0" lang="cs-CZ" sz="2000" spc="-1" strike="noStrike">
              <a:latin typeface="Arial"/>
            </a:endParaRPr>
          </a:p>
          <a:p>
            <a:pPr marL="291960" indent="-291960">
              <a:lnSpc>
                <a:spcPct val="100000"/>
              </a:lnSpc>
              <a:spcBef>
                <a:spcPts val="1417"/>
              </a:spcBef>
              <a:buClr>
                <a:srgbClr val="ffab40"/>
              </a:buClr>
              <a:buFont typeface="Noto Sans Symbols"/>
              <a:buChar char="⦿"/>
            </a:pPr>
            <a:r>
              <a:rPr b="0" lang="en-GB" sz="2000" spc="-1" strike="noStrike">
                <a:solidFill>
                  <a:srgbClr val="000000"/>
                </a:solidFill>
                <a:latin typeface="Cambria"/>
                <a:ea typeface="Cambria"/>
              </a:rPr>
              <a:t>Zapojení do společnosti</a:t>
            </a:r>
            <a:endParaRPr b="0" lang="cs-CZ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/>
          </p:nvPr>
        </p:nvSpPr>
        <p:spPr>
          <a:xfrm>
            <a:off x="457200" y="1535040"/>
            <a:ext cx="4039200" cy="63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marL="91440">
              <a:lnSpc>
                <a:spcPct val="115000"/>
              </a:lnSpc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3500" spc="-1" strike="noStrike">
                <a:solidFill>
                  <a:srgbClr val="000000"/>
                </a:solidFill>
                <a:latin typeface="Cambria"/>
                <a:ea typeface="Cambria"/>
              </a:rPr>
              <a:t>PROČ VLČATA?</a:t>
            </a:r>
            <a:endParaRPr b="0" lang="cs-CZ" sz="3500" spc="-1" strike="noStrike">
              <a:latin typeface="Arial"/>
            </a:endParaRPr>
          </a:p>
        </p:txBody>
      </p:sp>
      <p:pic>
        <p:nvPicPr>
          <p:cNvPr id="146" name="Google Shape;122;p21" descr=""/>
          <p:cNvPicPr/>
          <p:nvPr/>
        </p:nvPicPr>
        <p:blipFill>
          <a:blip r:embed="rId1"/>
          <a:stretch/>
        </p:blipFill>
        <p:spPr>
          <a:xfrm>
            <a:off x="4652640" y="1535040"/>
            <a:ext cx="3003120" cy="3940560"/>
          </a:xfrm>
          <a:prstGeom prst="rect">
            <a:avLst/>
          </a:prstGeom>
          <a:ln w="0">
            <a:noFill/>
          </a:ln>
        </p:spPr>
      </p:pic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67640" y="3213000"/>
            <a:ext cx="4040640" cy="790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91960" indent="-291960">
              <a:lnSpc>
                <a:spcPct val="80000"/>
              </a:lnSpc>
              <a:buClr>
                <a:srgbClr val="ffab40"/>
              </a:buClr>
              <a:buFont typeface="Noto Sans Symbols"/>
              <a:buChar char="⦿"/>
            </a:pPr>
            <a:r>
              <a:rPr b="0" lang="en-GB" sz="2720" spc="-1" strike="noStrike">
                <a:solidFill>
                  <a:srgbClr val="000000"/>
                </a:solidFill>
                <a:latin typeface="Cambria"/>
                <a:ea typeface="Cambria"/>
              </a:rPr>
              <a:t>Knihy džunglí</a:t>
            </a:r>
            <a:endParaRPr b="0" lang="cs-CZ" sz="2720" spc="-1" strike="noStrike">
              <a:latin typeface="Arial"/>
            </a:endParaRPr>
          </a:p>
          <a:p>
            <a:pPr marL="411480">
              <a:lnSpc>
                <a:spcPct val="80000"/>
              </a:lnSpc>
              <a:spcBef>
                <a:spcPts val="400"/>
              </a:spcBef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n-GB" sz="2210" spc="-1" strike="noStrike">
                <a:solidFill>
                  <a:srgbClr val="000000"/>
                </a:solidFill>
                <a:latin typeface="Cambria"/>
                <a:ea typeface="Cambria"/>
              </a:rPr>
              <a:t>R. Kipling</a:t>
            </a:r>
            <a:endParaRPr b="0" lang="cs-CZ" sz="221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5472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595959"/>
                </a:solidFill>
                <a:latin typeface="Calibri"/>
                <a:ea typeface="Calibri"/>
              </a:rPr>
              <a:t>Skauting</a:t>
            </a:r>
            <a:endParaRPr b="0" lang="cs-CZ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Application>LibreOffice/7.2.5.2$Windows_X86_64 LibreOffice_project/499f9727c189e6ef3471021d6132d4c694f357e5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cs-CZ</dc:language>
  <cp:lastModifiedBy/>
  <dcterms:modified xsi:type="dcterms:W3CDTF">2022-10-23T10:40:28Z</dcterms:modified>
  <cp:revision>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